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3" r:id="rId6"/>
    <p:sldId id="262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7E9E63-7870-4FC2-A219-32FFDAFE1284}" type="datetimeFigureOut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789179C-1FB6-47C3-A917-C9600D2D3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D8148A-3265-4D0F-A25F-5269DAE3C95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558A4F-8493-4641-8EFA-52DFF531285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52546D-6BA5-4F8D-8C8A-CB3DB840552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CA79D8-BC58-473C-8441-504311A01BF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BB740A-D5F5-4B01-80B2-9422A1B3E03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58952"/>
            <a:ext cx="8382000" cy="88423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2973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F9D7-833D-4A77-BA44-DB8A75379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952"/>
            <a:ext cx="8382000" cy="88423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2973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DD86-5FE4-4C65-B827-566422113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952"/>
            <a:ext cx="8382000" cy="88423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3E7D5-EB8B-4012-8C15-974095FA0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FAE89-EB44-4747-9537-6C84D1285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4EA393-C138-447F-9212-A670D287D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099" name="Picture 2" descr="M:\H-L_Art\LES\Les101932 Revised Power Point templates\Les101932 Revised Power Point templat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3027363"/>
            <a:ext cx="7772400" cy="781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/>
              <a:t>District Energy Corporation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3956050"/>
            <a:ext cx="7351713" cy="20145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400" b="1" smtClean="0"/>
              <a:t>Sustainable Project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400" b="1" smtClean="0"/>
              <a:t>SW 40</a:t>
            </a:r>
            <a:r>
              <a:rPr lang="en-US" sz="2400" b="1" baseline="30000" smtClean="0"/>
              <a:t>th</a:t>
            </a:r>
            <a:r>
              <a:rPr lang="en-US" sz="2400" b="1" smtClean="0"/>
              <a:t> Thermal Energy Facility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smtClean="0"/>
              <a:t>To Serve the New Lancaster County Adult Detention Facility</a:t>
            </a:r>
          </a:p>
          <a:p>
            <a:pPr eaLnBrk="1" hangingPunct="1">
              <a:lnSpc>
                <a:spcPct val="90000"/>
              </a:lnSpc>
            </a:pPr>
            <a:endParaRPr lang="en-US" sz="2000" i="1" smtClean="0"/>
          </a:p>
          <a:p>
            <a:pPr algn="ctr" eaLnBrk="1" hangingPunct="1">
              <a:lnSpc>
                <a:spcPct val="90000"/>
              </a:lnSpc>
            </a:pPr>
            <a:r>
              <a:rPr lang="en-US" sz="1400" smtClean="0"/>
              <a:t>April 2011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658813"/>
            <a:ext cx="1287463" cy="1905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latin typeface="Arial Black" pitchFamily="34" charset="0"/>
              </a:rPr>
              <a:t>Project Overview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3988" y="1793875"/>
            <a:ext cx="4392612" cy="827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9625" indent="-457200"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 smtClean="0">
                <a:latin typeface="Verdana" pitchFamily="34" charset="0"/>
                <a:ea typeface="MS PGothic"/>
                <a:cs typeface="MS PGothic"/>
              </a:rPr>
              <a:t>Geothermal Heat Pump Central Plant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373688" y="2654300"/>
          <a:ext cx="2463800" cy="2463800"/>
        </p:xfrm>
        <a:graphic>
          <a:graphicData uri="http://schemas.openxmlformats.org/presentationml/2006/ole">
            <p:oleObj spid="_x0000_s1026" name="Image" r:id="rId4" imgW="2463492" imgH="2463492" progId="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4835525" y="1474788"/>
          <a:ext cx="3849688" cy="2236787"/>
        </p:xfrm>
        <a:graphic>
          <a:graphicData uri="http://schemas.openxmlformats.org/presentationml/2006/ole">
            <p:oleObj spid="_x0000_s1027" name="Bitmap Image" r:id="rId5" imgW="38095238" imgH="22142857" progId="PBrush">
              <p:embed/>
            </p:oleObj>
          </a:graphicData>
        </a:graphic>
      </p:graphicFrame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153988" y="2570163"/>
            <a:ext cx="4062412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9625" indent="-457200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>
                <a:ea typeface="MS PGothic"/>
                <a:cs typeface="MS PGothic"/>
              </a:rPr>
              <a:t>Serving County Adult Detention Facility</a:t>
            </a:r>
          </a:p>
          <a:p>
            <a:pPr marL="809625" lvl="1" indent="457200">
              <a:buClr>
                <a:srgbClr val="FF9900"/>
              </a:buClr>
              <a:buFont typeface="Wingdings" pitchFamily="2" charset="2"/>
              <a:buChar char="q"/>
            </a:pPr>
            <a:r>
              <a:rPr lang="en-US">
                <a:ea typeface="MS PGothic"/>
                <a:cs typeface="MS PGothic"/>
              </a:rPr>
              <a:t>779 Beds</a:t>
            </a:r>
          </a:p>
          <a:p>
            <a:pPr marL="809625" lvl="1" indent="457200">
              <a:buClr>
                <a:srgbClr val="FF9900"/>
              </a:buClr>
              <a:buFont typeface="Wingdings" pitchFamily="2" charset="2"/>
              <a:buChar char="q"/>
            </a:pPr>
            <a:r>
              <a:rPr lang="en-US">
                <a:ea typeface="MS PGothic"/>
                <a:cs typeface="MS PGothic"/>
              </a:rPr>
              <a:t>270,000 Square Feet</a:t>
            </a:r>
          </a:p>
          <a:p>
            <a:pPr marL="809625" lvl="1" indent="457200">
              <a:buClr>
                <a:srgbClr val="FF9900"/>
              </a:buClr>
              <a:buFont typeface="Wingdings" pitchFamily="2" charset="2"/>
              <a:buNone/>
            </a:pPr>
            <a:endParaRPr lang="en-US" sz="1000">
              <a:ea typeface="MS PGothic"/>
              <a:cs typeface="MS PGothic"/>
            </a:endParaRPr>
          </a:p>
          <a:p>
            <a:pPr marL="809625" indent="-457200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>
                <a:ea typeface="MS PGothic"/>
                <a:cs typeface="MS PGothic"/>
              </a:rPr>
              <a:t>Domestic Hot Water Pre-Heat System</a:t>
            </a:r>
          </a:p>
          <a:p>
            <a:pPr marL="809625" indent="-457200">
              <a:buClr>
                <a:srgbClr val="FF9900"/>
              </a:buClr>
              <a:buFont typeface="Wingdings" pitchFamily="2" charset="2"/>
              <a:buNone/>
            </a:pPr>
            <a:endParaRPr lang="en-US" sz="1000">
              <a:ea typeface="MS PGothic"/>
              <a:cs typeface="MS PGothic"/>
            </a:endParaRPr>
          </a:p>
          <a:p>
            <a:pPr marL="809625" indent="-457200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>
                <a:ea typeface="MS PGothic"/>
                <a:cs typeface="MS PGothic"/>
              </a:rPr>
              <a:t>Emergency  </a:t>
            </a:r>
          </a:p>
          <a:p>
            <a:pPr marL="809625" indent="-457200">
              <a:buClr>
                <a:srgbClr val="FF9900"/>
              </a:buClr>
            </a:pPr>
            <a:r>
              <a:rPr lang="en-US" sz="2000">
                <a:ea typeface="MS PGothic"/>
                <a:cs typeface="MS PGothic"/>
              </a:rPr>
              <a:t>	Power System</a:t>
            </a:r>
          </a:p>
          <a:p>
            <a:pPr marL="809625" indent="-457200">
              <a:buClr>
                <a:schemeClr val="accent2"/>
              </a:buClr>
              <a:buFont typeface="Wingdings" pitchFamily="2" charset="2"/>
              <a:buChar char="q"/>
            </a:pPr>
            <a:endParaRPr lang="en-US" sz="2000">
              <a:ea typeface="MS PGothic"/>
              <a:cs typeface="MS PGothic"/>
            </a:endParaRPr>
          </a:p>
          <a:p>
            <a:pPr marL="809625" indent="-457200"/>
            <a:endParaRPr lang="en-US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302125" y="3363913"/>
          <a:ext cx="3622675" cy="2203450"/>
        </p:xfrm>
        <a:graphic>
          <a:graphicData uri="http://schemas.openxmlformats.org/presentationml/2006/ole">
            <p:oleObj spid="_x0000_s1028" name="Bitmap Image" r:id="rId6" imgW="13485714" imgH="8209524" progId="PBrush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216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latin typeface="Arial Black" pitchFamily="34" charset="0"/>
              </a:rPr>
              <a:t>Overview of Geothermal </a:t>
            </a:r>
            <a:r>
              <a:rPr lang="en-US" sz="3200" smtClean="0">
                <a:latin typeface="Arial Black" pitchFamily="34" charset="0"/>
                <a:ea typeface="MS PGothic"/>
                <a:cs typeface="MS PGothic"/>
              </a:rPr>
              <a:t>Heat Pump</a:t>
            </a:r>
            <a:r>
              <a:rPr lang="en-US" sz="3600" smtClean="0">
                <a:ea typeface="MS PGothic"/>
                <a:cs typeface="MS PGothic"/>
              </a:rPr>
              <a:t> </a:t>
            </a:r>
            <a:r>
              <a:rPr lang="en-US" sz="3200" smtClean="0">
                <a:ea typeface="MS PGothic"/>
                <a:cs typeface="MS PGothic"/>
              </a:rPr>
              <a:t>Central Plant</a:t>
            </a:r>
            <a:endParaRPr lang="en-US" sz="320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373688" y="2654300"/>
          <a:ext cx="2463800" cy="2463800"/>
        </p:xfrm>
        <a:graphic>
          <a:graphicData uri="http://schemas.openxmlformats.org/presentationml/2006/ole">
            <p:oleObj spid="_x0000_s2050" name="Image" r:id="rId4" imgW="2463492" imgH="2463492" progId="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8313" y="1879600"/>
            <a:ext cx="4702175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142875" y="1852613"/>
            <a:ext cx="4256088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9625" indent="-457200">
              <a:buClr>
                <a:srgbClr val="FF9900"/>
              </a:buClr>
              <a:buFont typeface="Wingdings" pitchFamily="2" charset="2"/>
              <a:buChar char="q"/>
            </a:pPr>
            <a:r>
              <a:rPr lang="en-US">
                <a:ea typeface="MS PGothic"/>
                <a:cs typeface="MS PGothic"/>
              </a:rPr>
              <a:t>Four Borefields in 8 Acres</a:t>
            </a:r>
          </a:p>
          <a:p>
            <a:pPr marL="809625" lvl="1" indent="457200">
              <a:buClr>
                <a:srgbClr val="FF9900"/>
              </a:buClr>
              <a:buFont typeface="Wingdings" pitchFamily="2" charset="2"/>
              <a:buNone/>
            </a:pPr>
            <a:endParaRPr lang="en-US" sz="800">
              <a:ea typeface="MS PGothic"/>
              <a:cs typeface="MS PGothic"/>
            </a:endParaRPr>
          </a:p>
          <a:p>
            <a:pPr marL="809625" indent="-457200">
              <a:buClr>
                <a:srgbClr val="FF9900"/>
              </a:buClr>
              <a:buFont typeface="Wingdings" pitchFamily="2" charset="2"/>
              <a:buChar char="q"/>
            </a:pPr>
            <a:r>
              <a:rPr lang="en-US">
                <a:ea typeface="MS PGothic"/>
                <a:cs typeface="MS PGothic"/>
              </a:rPr>
              <a:t>667 Bores at 300 ft Depth</a:t>
            </a:r>
          </a:p>
          <a:p>
            <a:pPr marL="809625" indent="-457200">
              <a:buClr>
                <a:srgbClr val="FF9900"/>
              </a:buClr>
              <a:buFont typeface="Wingdings" pitchFamily="2" charset="2"/>
              <a:buNone/>
            </a:pPr>
            <a:endParaRPr lang="en-US" sz="800">
              <a:ea typeface="MS PGothic"/>
              <a:cs typeface="MS PGothic"/>
            </a:endParaRPr>
          </a:p>
          <a:p>
            <a:pPr marL="809625" indent="-457200">
              <a:buClr>
                <a:srgbClr val="FF9900"/>
              </a:buClr>
              <a:buFont typeface="Wingdings" pitchFamily="2" charset="2"/>
              <a:buChar char="q"/>
            </a:pPr>
            <a:r>
              <a:rPr lang="en-US">
                <a:ea typeface="MS PGothic"/>
                <a:cs typeface="MS PGothic"/>
              </a:rPr>
              <a:t>25 Nominal 70 Ton Water-to-Water Heat Pumps</a:t>
            </a:r>
          </a:p>
          <a:p>
            <a:pPr marL="809625" lvl="1" indent="457200">
              <a:buClr>
                <a:srgbClr val="FF9900"/>
              </a:buClr>
              <a:buFont typeface="Wingdings" pitchFamily="2" charset="2"/>
              <a:buChar char="q"/>
            </a:pPr>
            <a:r>
              <a:rPr lang="en-US">
                <a:ea typeface="MS PGothic"/>
                <a:cs typeface="MS PGothic"/>
              </a:rPr>
              <a:t>1050 Tons Firm 		     Capacity</a:t>
            </a:r>
          </a:p>
          <a:p>
            <a:pPr marL="809625" lvl="1" indent="457200">
              <a:buClr>
                <a:srgbClr val="FF9900"/>
              </a:buClr>
              <a:buFont typeface="Wingdings" pitchFamily="2" charset="2"/>
              <a:buNone/>
            </a:pPr>
            <a:endParaRPr lang="en-US" sz="800">
              <a:ea typeface="MS PGothic"/>
              <a:cs typeface="MS PGothic"/>
            </a:endParaRPr>
          </a:p>
          <a:p>
            <a:pPr marL="809625" indent="-457200">
              <a:buClr>
                <a:srgbClr val="FF9900"/>
              </a:buClr>
              <a:buFont typeface="Wingdings" pitchFamily="2" charset="2"/>
              <a:buChar char="q"/>
            </a:pPr>
            <a:r>
              <a:rPr lang="en-US">
                <a:ea typeface="MS PGothic"/>
                <a:cs typeface="MS PGothic"/>
              </a:rPr>
              <a:t>Drilling 100% Complete</a:t>
            </a:r>
          </a:p>
          <a:p>
            <a:pPr marL="809625" indent="-457200">
              <a:buClr>
                <a:srgbClr val="FF9900"/>
              </a:buClr>
              <a:buFont typeface="Wingdings" pitchFamily="2" charset="2"/>
              <a:buChar char="q"/>
            </a:pPr>
            <a:r>
              <a:rPr lang="en-US">
                <a:ea typeface="MS PGothic"/>
                <a:cs typeface="MS PGothic"/>
              </a:rPr>
              <a:t>Circuit Installation 90% Complete</a:t>
            </a:r>
          </a:p>
          <a:p>
            <a:pPr marL="809625" indent="-457200">
              <a:buClr>
                <a:srgbClr val="FF9900"/>
              </a:buClr>
              <a:buFont typeface="Wingdings" pitchFamily="2" charset="2"/>
              <a:buChar char="q"/>
            </a:pPr>
            <a:r>
              <a:rPr lang="en-US">
                <a:ea typeface="MS PGothic"/>
                <a:cs typeface="MS PGothic"/>
              </a:rPr>
              <a:t>Circuit Tie-Ins to Plant 75% Complete</a:t>
            </a:r>
          </a:p>
          <a:p>
            <a:pPr marL="809625" indent="-457200">
              <a:buClr>
                <a:schemeClr val="accent2"/>
              </a:buClr>
              <a:buFont typeface="Wingdings" pitchFamily="2" charset="2"/>
              <a:buChar char="q"/>
            </a:pPr>
            <a:endParaRPr lang="en-US">
              <a:ea typeface="MS PGothic"/>
              <a:cs typeface="MS PGothic"/>
            </a:endParaRPr>
          </a:p>
          <a:p>
            <a:pPr marL="809625" indent="-457200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58825"/>
            <a:ext cx="8382000" cy="884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Energy Conservation Measures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776413"/>
            <a:ext cx="8305800" cy="3087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 smtClean="0"/>
              <a:t> Energy Recovery Systems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 smtClean="0"/>
              <a:t> Daylight Sensors 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 smtClean="0"/>
              <a:t> Fluorescent Dimming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 smtClean="0"/>
              <a:t> Control Management system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 smtClean="0"/>
              <a:t> Ozone System for Laundry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 smtClean="0"/>
              <a:t> Snowmelt Geothermal System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 smtClean="0"/>
              <a:t> Variable Frequency Drives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58825"/>
            <a:ext cx="8382000" cy="884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Domestic Hot Water Pre-Heat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76400"/>
            <a:ext cx="8686800" cy="4297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1800" smtClean="0"/>
              <a:t>  1</a:t>
            </a:r>
            <a:r>
              <a:rPr lang="en-US" sz="1800" baseline="30000" smtClean="0"/>
              <a:t>st</a:t>
            </a:r>
            <a:r>
              <a:rPr lang="en-US" sz="1800" smtClean="0"/>
              <a:t> Stage - Piping to Allow Heat Transfer from DEC HWS, HWR, or CHWR Lines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endParaRPr lang="en-US" sz="1000" smtClean="0"/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1800" smtClean="0"/>
              <a:t>  2</a:t>
            </a:r>
            <a:r>
              <a:rPr lang="en-US" sz="1800" baseline="30000" smtClean="0"/>
              <a:t>nd</a:t>
            </a:r>
            <a:r>
              <a:rPr lang="en-US" sz="1800" smtClean="0"/>
              <a:t> Stage - W-t-W Heat Pump in Building Using Borefield as Heat Source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endParaRPr lang="en-US" sz="1000" smtClean="0"/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1800" smtClean="0"/>
              <a:t>  Balances Load in Borefield (building is cooling dominated)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endParaRPr lang="en-US" sz="1000" smtClean="0"/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1800" smtClean="0"/>
              <a:t>  Projected Energy Cost Savings of at Least 35% for DHW Production</a:t>
            </a:r>
          </a:p>
          <a:p>
            <a:pPr eaLnBrk="1" hangingPunct="1"/>
            <a:endParaRPr lang="en-US" sz="2600" smtClean="0"/>
          </a:p>
          <a:p>
            <a:pPr eaLnBrk="1" hangingPunct="1"/>
            <a:endParaRPr lang="en-US" sz="260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58825"/>
            <a:ext cx="8382000" cy="884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Sustainability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686800" cy="4297363"/>
          </a:xfrm>
        </p:spPr>
        <p:txBody>
          <a:bodyPr/>
          <a:lstStyle/>
          <a:p>
            <a:pPr marL="347663" indent="-347663" eaLnBrk="1" hangingPunct="1">
              <a:buClr>
                <a:srgbClr val="FF9900"/>
              </a:buClr>
              <a:buFont typeface="Wingdings" pitchFamily="2" charset="2"/>
              <a:buChar char="q"/>
              <a:defRPr/>
            </a:pPr>
            <a:r>
              <a:rPr lang="en-US" sz="2000" dirty="0" smtClean="0"/>
              <a:t>Projected 29% Energy Cost Savings Vs. a Conventional Thermal Plant</a:t>
            </a:r>
          </a:p>
          <a:p>
            <a:pPr marL="347663" indent="-347663" eaLnBrk="1" hangingPunct="1">
              <a:buClr>
                <a:srgbClr val="FF9900"/>
              </a:buClr>
              <a:buFont typeface="Wingdings" pitchFamily="2" charset="2"/>
              <a:buChar char="q"/>
              <a:defRPr/>
            </a:pPr>
            <a:endParaRPr lang="en-US" sz="1000" dirty="0" smtClean="0"/>
          </a:p>
          <a:p>
            <a:pPr marL="344488" indent="-344488" eaLnBrk="1" hangingPunct="1">
              <a:buClr>
                <a:srgbClr val="FF9900"/>
              </a:buClr>
              <a:buFont typeface="Wingdings" pitchFamily="2" charset="2"/>
              <a:buChar char="q"/>
              <a:defRPr/>
            </a:pPr>
            <a:r>
              <a:rPr lang="en-US" sz="2000" dirty="0" smtClean="0"/>
              <a:t>No Site Emissions</a:t>
            </a:r>
          </a:p>
          <a:p>
            <a:pPr marL="344488" indent="-344488" eaLnBrk="1" hangingPunct="1">
              <a:buClr>
                <a:srgbClr val="FF9900"/>
              </a:buClr>
              <a:buFont typeface="Wingdings" pitchFamily="2" charset="2"/>
              <a:buChar char="q"/>
              <a:defRPr/>
            </a:pPr>
            <a:endParaRPr lang="en-US" sz="1000" dirty="0" smtClean="0"/>
          </a:p>
          <a:p>
            <a:pPr marL="347663" indent="-347663" eaLnBrk="1" hangingPunct="1">
              <a:buClr>
                <a:srgbClr val="FF9900"/>
              </a:buClr>
              <a:buFont typeface="Wingdings" pitchFamily="2" charset="2"/>
              <a:buChar char="q"/>
              <a:defRPr/>
            </a:pPr>
            <a:r>
              <a:rPr lang="en-US" sz="2000" dirty="0" smtClean="0"/>
              <a:t>DHW Pre-Heat System Provides Balanced Load for Minimal Long-Term Ground Temperature Impact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 bwMode="auto">
          <a:xfrm>
            <a:off x="457200" y="758825"/>
            <a:ext cx="8382000" cy="884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Impact of the SW 40</a:t>
            </a:r>
            <a:r>
              <a:rPr lang="en-US" baseline="30000" smtClean="0"/>
              <a:t>th</a:t>
            </a:r>
            <a:r>
              <a:rPr lang="en-US" smtClean="0"/>
              <a:t> TEF Geothermal System</a:t>
            </a:r>
          </a:p>
        </p:txBody>
      </p:sp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485775" y="1846263"/>
            <a:ext cx="8526463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7525" indent="-517525"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1600"/>
              <a:t>Introduction of Geothermal Technology to District Energy Market</a:t>
            </a:r>
          </a:p>
          <a:p>
            <a:pPr marL="517525" indent="-517525"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1600"/>
              <a:t>Demonstration of Reduction in Energy Consumption &amp; Cost</a:t>
            </a:r>
          </a:p>
          <a:p>
            <a:pPr marL="517525" indent="-517525"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1600"/>
              <a:t>Future Expansion Allows Versatility of Plant Growth Options</a:t>
            </a:r>
          </a:p>
          <a:p>
            <a:pPr marL="517525" indent="-517525"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1600"/>
              <a:t>Data Collections to Support Application of Geothermal Technologies in District Energy Systems</a:t>
            </a:r>
          </a:p>
          <a:p>
            <a:pPr marL="517525" indent="-517525"/>
            <a:endParaRPr lang="en-US" sz="1600" b="1"/>
          </a:p>
        </p:txBody>
      </p:sp>
      <p:grpSp>
        <p:nvGrpSpPr>
          <p:cNvPr id="10244" name="Group 16"/>
          <p:cNvGrpSpPr>
            <a:grpSpLocks/>
          </p:cNvGrpSpPr>
          <p:nvPr/>
        </p:nvGrpSpPr>
        <p:grpSpPr bwMode="auto">
          <a:xfrm>
            <a:off x="1901968" y="3227388"/>
            <a:ext cx="5269176" cy="2917825"/>
            <a:chOff x="949" y="2111"/>
            <a:chExt cx="3102" cy="1684"/>
          </a:xfrm>
        </p:grpSpPr>
        <p:sp>
          <p:nvSpPr>
            <p:cNvPr id="10245" name="AutoShape 6"/>
            <p:cNvSpPr>
              <a:spLocks noChangeAspect="1" noChangeArrowheads="1"/>
            </p:cNvSpPr>
            <p:nvPr/>
          </p:nvSpPr>
          <p:spPr bwMode="auto">
            <a:xfrm rot="1910218">
              <a:off x="1849" y="2173"/>
              <a:ext cx="432" cy="880"/>
            </a:xfrm>
            <a:prstGeom prst="curvedRightArrow">
              <a:avLst>
                <a:gd name="adj1" fmla="val 40741"/>
                <a:gd name="adj2" fmla="val 8148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AutoShape 7"/>
            <p:cNvSpPr>
              <a:spLocks noChangeAspect="1" noChangeArrowheads="1"/>
            </p:cNvSpPr>
            <p:nvPr/>
          </p:nvSpPr>
          <p:spPr bwMode="auto">
            <a:xfrm rot="-5400000">
              <a:off x="2317" y="2708"/>
              <a:ext cx="393" cy="967"/>
            </a:xfrm>
            <a:prstGeom prst="curvedRightArrow">
              <a:avLst>
                <a:gd name="adj1" fmla="val 49211"/>
                <a:gd name="adj2" fmla="val 984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AutoShape 8"/>
            <p:cNvSpPr>
              <a:spLocks noChangeAspect="1" noChangeArrowheads="1"/>
            </p:cNvSpPr>
            <p:nvPr/>
          </p:nvSpPr>
          <p:spPr bwMode="auto">
            <a:xfrm rot="8925690">
              <a:off x="2638" y="2111"/>
              <a:ext cx="432" cy="880"/>
            </a:xfrm>
            <a:prstGeom prst="curvedRightArrow">
              <a:avLst>
                <a:gd name="adj1" fmla="val 40741"/>
                <a:gd name="adj2" fmla="val 8148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2209" y="2603"/>
              <a:ext cx="51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b="1" u="sng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ea typeface="MS PGothic"/>
                  <a:cs typeface="MS PGothic"/>
                </a:rPr>
                <a:t>Market</a:t>
              </a:r>
              <a:r>
                <a:rPr lang="en-US" sz="1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ea typeface="MS PGothic"/>
                  <a:cs typeface="MS PGothic"/>
                </a:rPr>
                <a:t> District Energy</a:t>
              </a:r>
            </a:p>
          </p:txBody>
        </p:sp>
        <p:sp>
          <p:nvSpPr>
            <p:cNvPr id="10249" name="Text Box 10"/>
            <p:cNvSpPr txBox="1">
              <a:spLocks noChangeArrowheads="1"/>
            </p:cNvSpPr>
            <p:nvPr/>
          </p:nvSpPr>
          <p:spPr bwMode="auto">
            <a:xfrm>
              <a:off x="1857" y="3435"/>
              <a:ext cx="93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 u="sng">
                  <a:latin typeface="Arial" pitchFamily="34" charset="0"/>
                  <a:ea typeface="MS PGothic"/>
                  <a:cs typeface="MS PGothic"/>
                </a:rPr>
                <a:t>Performance</a:t>
              </a:r>
              <a:r>
                <a:rPr lang="en-US" sz="1400">
                  <a:latin typeface="Arial" pitchFamily="34" charset="0"/>
                  <a:ea typeface="MS PGothic"/>
                  <a:cs typeface="MS PGothic"/>
                </a:rPr>
                <a:t>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  <a:ea typeface="MS PGothic"/>
                  <a:cs typeface="MS PGothic"/>
                </a:rPr>
                <a:t>Load Diversity</a:t>
              </a:r>
            </a:p>
          </p:txBody>
        </p:sp>
        <p:sp>
          <p:nvSpPr>
            <p:cNvPr id="10250" name="Text Box 11"/>
            <p:cNvSpPr txBox="1">
              <a:spLocks noChangeArrowheads="1"/>
            </p:cNvSpPr>
            <p:nvPr/>
          </p:nvSpPr>
          <p:spPr bwMode="auto">
            <a:xfrm>
              <a:off x="3137" y="2376"/>
              <a:ext cx="91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u="sng">
                  <a:latin typeface="Arial" pitchFamily="34" charset="0"/>
                  <a:ea typeface="MS PGothic"/>
                  <a:cs typeface="MS PGothic"/>
                </a:rPr>
                <a:t>Costs</a:t>
              </a:r>
              <a:r>
                <a:rPr lang="en-US" sz="1400">
                  <a:latin typeface="Arial" pitchFamily="34" charset="0"/>
                  <a:ea typeface="MS PGothic"/>
                  <a:cs typeface="MS PGothic"/>
                </a:rPr>
                <a:t> </a:t>
              </a:r>
              <a:br>
                <a:rPr lang="en-US" sz="1400">
                  <a:latin typeface="Arial" pitchFamily="34" charset="0"/>
                  <a:ea typeface="MS PGothic"/>
                  <a:cs typeface="MS PGothic"/>
                </a:rPr>
              </a:br>
              <a:r>
                <a:rPr lang="en-US" sz="1400">
                  <a:latin typeface="Arial" pitchFamily="34" charset="0"/>
                  <a:ea typeface="MS PGothic"/>
                  <a:cs typeface="MS PGothic"/>
                </a:rPr>
                <a:t>District Shares </a:t>
              </a:r>
              <a:br>
                <a:rPr lang="en-US" sz="1400">
                  <a:latin typeface="Arial" pitchFamily="34" charset="0"/>
                  <a:ea typeface="MS PGothic"/>
                  <a:cs typeface="MS PGothic"/>
                </a:rPr>
              </a:br>
              <a:r>
                <a:rPr lang="en-US" sz="1400">
                  <a:latin typeface="Arial" pitchFamily="34" charset="0"/>
                  <a:ea typeface="MS PGothic"/>
                  <a:cs typeface="MS PGothic"/>
                </a:rPr>
                <a:t>Capital Costs</a:t>
              </a:r>
            </a:p>
          </p:txBody>
        </p:sp>
        <p:sp>
          <p:nvSpPr>
            <p:cNvPr id="10251" name="Text Box 12"/>
            <p:cNvSpPr txBox="1">
              <a:spLocks noChangeArrowheads="1"/>
            </p:cNvSpPr>
            <p:nvPr/>
          </p:nvSpPr>
          <p:spPr bwMode="auto">
            <a:xfrm>
              <a:off x="949" y="2340"/>
              <a:ext cx="829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 u="sng" dirty="0">
                  <a:latin typeface="Arial" pitchFamily="34" charset="0"/>
                  <a:ea typeface="MS PGothic"/>
                  <a:cs typeface="MS PGothic"/>
                </a:rPr>
                <a:t>Applications</a:t>
              </a:r>
              <a:br>
                <a:rPr lang="en-US" sz="1400" u="sng" dirty="0">
                  <a:latin typeface="Arial" pitchFamily="34" charset="0"/>
                  <a:ea typeface="MS PGothic"/>
                  <a:cs typeface="MS PGothic"/>
                </a:rPr>
              </a:br>
              <a:r>
                <a:rPr lang="en-US" sz="1400" dirty="0">
                  <a:latin typeface="Arial" pitchFamily="34" charset="0"/>
                  <a:ea typeface="MS PGothic"/>
                  <a:cs typeface="MS PGothic"/>
                </a:rPr>
                <a:t>Secured Facility, Critical Load</a:t>
              </a: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132763" cy="944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latin typeface="Arial Black" pitchFamily="34" charset="0"/>
              </a:rPr>
              <a:t>Overview of Budget &amp; Funding</a:t>
            </a: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-842411" y="2268570"/>
          <a:ext cx="5924550" cy="3749675"/>
        </p:xfrm>
        <a:graphic>
          <a:graphicData uri="http://schemas.openxmlformats.org/presentationml/2006/ole">
            <p:oleObj spid="_x0000_s3075" name="Worksheet" r:id="rId4" imgW="5925826" imgH="3749365" progId="Excel.Sheet.8">
              <p:embed/>
            </p:oleObj>
          </a:graphicData>
        </a:graphic>
      </p:graphicFrame>
      <p:sp>
        <p:nvSpPr>
          <p:cNvPr id="3077" name="Text Box 58"/>
          <p:cNvSpPr txBox="1">
            <a:spLocks noChangeArrowheads="1"/>
          </p:cNvSpPr>
          <p:nvPr/>
        </p:nvSpPr>
        <p:spPr bwMode="auto">
          <a:xfrm>
            <a:off x="1303692" y="2913031"/>
            <a:ext cx="1628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Geothermal System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15950" y="1779588"/>
            <a:ext cx="3214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333333"/>
                  </a:outerShdw>
                </a:effectLst>
              </a:rPr>
              <a:t>Total Estimated Project Cost $20,132,824</a:t>
            </a:r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4181475" y="1736725"/>
            <a:ext cx="49625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</a:pPr>
            <a:r>
              <a:rPr lang="en-US" sz="1600" dirty="0"/>
              <a:t>$5 million ARRA Grant Received from Department of Energy in 2009</a:t>
            </a:r>
          </a:p>
          <a:p>
            <a:pPr marL="469900" indent="-469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</a:pPr>
            <a:r>
              <a:rPr lang="en-US" sz="1600" dirty="0"/>
              <a:t>Requires Quarterly and Annual Progress Reports </a:t>
            </a:r>
          </a:p>
          <a:p>
            <a:pPr marL="469900" indent="-469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</a:pPr>
            <a:r>
              <a:rPr lang="en-US" sz="1600" dirty="0"/>
              <a:t>Data Reporting for 3 Years Following Project Completion</a:t>
            </a:r>
          </a:p>
          <a:p>
            <a:pPr marL="469900" indent="-469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</a:pPr>
            <a:r>
              <a:rPr lang="en-US" sz="1600" dirty="0"/>
              <a:t>Buy America Act Compliance</a:t>
            </a:r>
          </a:p>
          <a:p>
            <a:pPr marL="469900" indent="-469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</a:pPr>
            <a:r>
              <a:rPr lang="en-US" sz="1600" dirty="0"/>
              <a:t>Davis-Bacon Act Compliance</a:t>
            </a:r>
          </a:p>
          <a:p>
            <a:pPr marL="469900" indent="-469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o"/>
            </a:pPr>
            <a:r>
              <a:rPr lang="en-US" sz="1600" dirty="0"/>
              <a:t>Funds expended through  March 2011 = $11,455,993</a:t>
            </a:r>
          </a:p>
          <a:p>
            <a:pPr marL="908050" lvl="1" indent="-436563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n"/>
            </a:pPr>
            <a:r>
              <a:rPr lang="en-US" sz="1600" dirty="0"/>
              <a:t>DOE Share = $3,260,341</a:t>
            </a:r>
          </a:p>
          <a:p>
            <a:pPr marL="908050" lvl="1" indent="-436563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n"/>
            </a:pPr>
            <a:r>
              <a:rPr lang="en-US" sz="1600" dirty="0"/>
              <a:t>DEC Share = $8,195,652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1600" dirty="0"/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blank_no_left_bar</Template>
  <TotalTime>3850</TotalTime>
  <Words>311</Words>
  <Application>Microsoft Office PowerPoint</Application>
  <PresentationFormat>On-screen Show (4:3)</PresentationFormat>
  <Paragraphs>75</Paragraphs>
  <Slides>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Blank Presentation</vt:lpstr>
      <vt:lpstr>Image</vt:lpstr>
      <vt:lpstr>Bitmap Image</vt:lpstr>
      <vt:lpstr>Worksheet</vt:lpstr>
      <vt:lpstr>District Energy Corporation</vt:lpstr>
      <vt:lpstr>Project Overview</vt:lpstr>
      <vt:lpstr>Overview of Geothermal Heat Pump Central Plant</vt:lpstr>
      <vt:lpstr>Energy Conservation Measures</vt:lpstr>
      <vt:lpstr>Domestic Hot Water Pre-Heat</vt:lpstr>
      <vt:lpstr>Sustainability</vt:lpstr>
      <vt:lpstr>Impact of the SW 40th TEF Geothermal System</vt:lpstr>
      <vt:lpstr>Overview of Budget &amp; Funding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Energy Corporation </dc:title>
  <dc:creator>Daniel Coleman</dc:creator>
  <cp:lastModifiedBy>tdavlin</cp:lastModifiedBy>
  <cp:revision>47</cp:revision>
  <dcterms:created xsi:type="dcterms:W3CDTF">2011-02-11T19:55:19Z</dcterms:created>
  <dcterms:modified xsi:type="dcterms:W3CDTF">2011-04-13T14:53:55Z</dcterms:modified>
</cp:coreProperties>
</file>